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344" r:id="rId3"/>
    <p:sldId id="342" r:id="rId4"/>
    <p:sldId id="343" r:id="rId5"/>
    <p:sldId id="345" r:id="rId6"/>
    <p:sldId id="351" r:id="rId7"/>
    <p:sldId id="346" r:id="rId8"/>
    <p:sldId id="306" r:id="rId9"/>
    <p:sldId id="307" r:id="rId10"/>
    <p:sldId id="308" r:id="rId11"/>
    <p:sldId id="309" r:id="rId12"/>
    <p:sldId id="347" r:id="rId13"/>
    <p:sldId id="353" r:id="rId14"/>
    <p:sldId id="312" r:id="rId15"/>
    <p:sldId id="313" r:id="rId16"/>
    <p:sldId id="314" r:id="rId17"/>
    <p:sldId id="350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48" r:id="rId27"/>
    <p:sldId id="354" r:id="rId28"/>
    <p:sldId id="326" r:id="rId29"/>
    <p:sldId id="327" r:id="rId30"/>
    <p:sldId id="328" r:id="rId31"/>
    <p:sldId id="329" r:id="rId32"/>
    <p:sldId id="352" r:id="rId33"/>
    <p:sldId id="330" r:id="rId34"/>
    <p:sldId id="331" r:id="rId35"/>
    <p:sldId id="332" r:id="rId36"/>
    <p:sldId id="333" r:id="rId37"/>
    <p:sldId id="335" r:id="rId38"/>
    <p:sldId id="336" r:id="rId39"/>
    <p:sldId id="337" r:id="rId40"/>
    <p:sldId id="349" r:id="rId41"/>
    <p:sldId id="298" r:id="rId4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4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5" autoAdjust="0"/>
    <p:restoredTop sz="95179" autoAdjust="0"/>
  </p:normalViewPr>
  <p:slideViewPr>
    <p:cSldViewPr snapToGrid="0">
      <p:cViewPr>
        <p:scale>
          <a:sx n="80" d="100"/>
          <a:sy n="80" d="100"/>
        </p:scale>
        <p:origin x="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5104-1370-473C-8022-78AD9C0973FC}" type="datetimeFigureOut">
              <a:rPr lang="de-DE" smtClean="0"/>
              <a:t>22.06.2015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0B363-B71E-49DF-9D0D-2AD6B62390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4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9D48D-E81A-4FC7-A5ED-7512CD7F36B1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09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8466" y="-8468"/>
            <a:ext cx="9209742" cy="6874935"/>
            <a:chOff x="-8466" y="-8468"/>
            <a:chExt cx="9227189" cy="6874935"/>
          </a:xfrm>
        </p:grpSpPr>
        <p:sp>
          <p:nvSpPr>
            <p:cNvPr id="19" name="Freeform 18"/>
            <p:cNvSpPr/>
            <p:nvPr/>
          </p:nvSpPr>
          <p:spPr>
            <a:xfrm>
              <a:off x="7518137" y="1955801"/>
              <a:ext cx="1643200" cy="49106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100041" y="-8466"/>
              <a:ext cx="2053263" cy="418676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970510" y="4546600"/>
              <a:ext cx="2180951" cy="2311399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901657" y="-8467"/>
              <a:ext cx="1251648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922947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543807" y="-8468"/>
              <a:ext cx="674916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7748968" y="4893733"/>
              <a:ext cx="1405414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4977" y="2404532"/>
            <a:ext cx="6603705" cy="164630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rgbClr val="C0004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807" y="4050834"/>
            <a:ext cx="6595687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43A3-595B-4947-B482-460F86B472EE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7636" y="6406488"/>
            <a:ext cx="5126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61FAD0D-C761-432D-A649-43B9C514D0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29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809-69C5-45B9-B5D6-F66CB92F5413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00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3632-2C50-49DA-A4FA-69462090DDC5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6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1CA0-AC4D-4B81-94F9-3B117F521BA0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194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4FA6-280B-4757-BB95-A3388C13FD44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404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A41-0CFD-4026-B513-87822078C840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566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6FDF-EA36-4C2C-A5C7-FD9D95FE30D1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88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2C624-17B1-4F2A-A08A-605854FE4FE1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44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609600"/>
            <a:ext cx="7162799" cy="850900"/>
          </a:xfrm>
        </p:spPr>
        <p:txBody>
          <a:bodyPr/>
          <a:lstStyle>
            <a:lvl1pPr>
              <a:defRPr>
                <a:solidFill>
                  <a:srgbClr val="C0004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460500"/>
            <a:ext cx="7251701" cy="49459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0476" y="6223925"/>
            <a:ext cx="51263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61FAD0D-C761-432D-A649-43B9C514D0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A75B-0843-40E6-AA86-41B2F6AA452F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29B-338A-4B49-97ED-FA06BED7AB59}" type="datetime1">
              <a:rPr lang="de-DE" smtClean="0"/>
              <a:t>22.06.2015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2528-F99E-42A1-A28B-38FC19F873BB}" type="datetime1">
              <a:rPr lang="de-DE" smtClean="0"/>
              <a:t>22.06.2015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8798-9D8B-41B4-9271-8F726F9DB821}" type="datetime1">
              <a:rPr lang="de-DE" smtClean="0"/>
              <a:t>22.06.2015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7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0FDC-424B-4C16-A461-7BCF25C93972}" type="datetime1">
              <a:rPr lang="de-DE" smtClean="0"/>
              <a:t>22.06.2015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9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706A-A6CE-4A87-832C-77D4A5E8F77A}" type="datetime1">
              <a:rPr lang="de-DE" smtClean="0"/>
              <a:t>22.06.2015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6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7414-F742-4D4D-AEFF-DEA5D7D22E59}" type="datetime1">
              <a:rPr lang="de-DE" smtClean="0"/>
              <a:t>22.06.2015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3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2390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2160590"/>
            <a:ext cx="72390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1B438-F9C0-466C-9F9A-6136AA356338}" type="datetime1">
              <a:rPr lang="de-DE" smtClean="0"/>
              <a:t>22.06.2015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8222" y="6318780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61FAD0D-C761-432D-A649-43B9C514D061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8" name="Group 6"/>
          <p:cNvGrpSpPr/>
          <p:nvPr userDrawn="1"/>
        </p:nvGrpSpPr>
        <p:grpSpPr>
          <a:xfrm>
            <a:off x="-8466" y="-8468"/>
            <a:ext cx="9209742" cy="6874935"/>
            <a:chOff x="-8466" y="-8468"/>
            <a:chExt cx="9227189" cy="6874935"/>
          </a:xfrm>
        </p:grpSpPr>
        <p:sp>
          <p:nvSpPr>
            <p:cNvPr id="19" name="Freeform 18"/>
            <p:cNvSpPr/>
            <p:nvPr/>
          </p:nvSpPr>
          <p:spPr>
            <a:xfrm>
              <a:off x="7518137" y="1955801"/>
              <a:ext cx="1643200" cy="49106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100041" y="-8466"/>
              <a:ext cx="2053263" cy="418676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970510" y="4546600"/>
              <a:ext cx="2180951" cy="2311399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901657" y="-8467"/>
              <a:ext cx="1251648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922947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543807" y="-8468"/>
              <a:ext cx="674916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7748968" y="4893733"/>
              <a:ext cx="1405414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3745" y="76200"/>
            <a:ext cx="545853" cy="6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3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C00045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881" y="1214396"/>
            <a:ext cx="7708027" cy="3285048"/>
          </a:xfrm>
        </p:spPr>
        <p:txBody>
          <a:bodyPr/>
          <a:lstStyle/>
          <a:p>
            <a:pPr algn="l"/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Dein Bündnis – unsere Mission</a:t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Miteinander </a:t>
            </a:r>
            <a:b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brechen wir auf.</a:t>
            </a:r>
            <a:endParaRPr lang="de-DE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792454" y="5492151"/>
            <a:ext cx="6595687" cy="1096899"/>
          </a:xfrm>
        </p:spPr>
        <p:txBody>
          <a:bodyPr/>
          <a:lstStyle/>
          <a:p>
            <a:r>
              <a:rPr lang="de-DE" sz="3200" dirty="0" smtClean="0"/>
              <a:t>Exerzitien 2015</a:t>
            </a:r>
            <a:endParaRPr lang="de-DE" sz="3200" dirty="0" smtClean="0"/>
          </a:p>
          <a:p>
            <a:r>
              <a:rPr lang="de-DE" dirty="0" smtClean="0"/>
              <a:t>Mütterbund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972" y="2704520"/>
            <a:ext cx="4715533" cy="41534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" y="92839"/>
            <a:ext cx="1443367" cy="1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9" y="2807228"/>
            <a:ext cx="3835051" cy="40507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Zum Segen werden: P. Kentenich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9" y="1690688"/>
            <a:ext cx="6216504" cy="4715799"/>
          </a:xfrm>
        </p:spPr>
        <p:txBody>
          <a:bodyPr/>
          <a:lstStyle/>
          <a:p>
            <a:r>
              <a:rPr lang="de-DE" dirty="0" smtClean="0"/>
              <a:t>Selbstlos fremdem Leben dienen.</a:t>
            </a:r>
          </a:p>
          <a:p>
            <a:r>
              <a:rPr lang="de-DE" dirty="0" smtClean="0"/>
              <a:t>Jedem Einzelnen nachgehen.</a:t>
            </a:r>
          </a:p>
          <a:p>
            <a:r>
              <a:rPr lang="de-DE" dirty="0" smtClean="0"/>
              <a:t>Zeit haben. Ganz da sein.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1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6 Titelnummer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200.625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999" cy="69796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601" y="820398"/>
            <a:ext cx="5750449" cy="57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Gott der Liebe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segne uns,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dass wir dich sehen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auf den Gesichtern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der Menschen,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dass wir dich hören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in den Worten derer,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die mit uns sprechen,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dass wir dich spüren,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wenn wir Gutes erfahren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und Gutes tun.		</a:t>
            </a:r>
          </a:p>
          <a:p>
            <a:pPr marL="0" indent="0">
              <a:buNone/>
            </a:pPr>
            <a:endParaRPr lang="de-DE" sz="1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/>
                </a:outerShdw>
              </a:effectLst>
            </a:endParaRPr>
          </a:p>
          <a:p>
            <a:pPr marL="0" indent="0">
              <a:buNone/>
            </a:pPr>
            <a:endParaRPr lang="de-DE" sz="1600" dirty="0" smtClean="0">
              <a:solidFill>
                <a:schemeClr val="bg1"/>
              </a:solidFill>
              <a:effectLst>
                <a:outerShdw blurRad="50800" dist="38100" dir="8100000" algn="tr" rotWithShape="0">
                  <a:prstClr val="black"/>
                </a:outerShdw>
              </a:effectLst>
            </a:endParaRPr>
          </a:p>
          <a:p>
            <a:pPr marL="0" indent="0">
              <a:buNone/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(Quelle unbekannt)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2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4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881" y="1214396"/>
            <a:ext cx="7708027" cy="3285048"/>
          </a:xfrm>
        </p:spPr>
        <p:txBody>
          <a:bodyPr/>
          <a:lstStyle/>
          <a:p>
            <a:pPr algn="l"/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Dein Bündnis – unsere Mission</a:t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Miteinander </a:t>
            </a:r>
            <a:b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brechen wir auf.</a:t>
            </a:r>
            <a:endParaRPr lang="de-DE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792454" y="5492151"/>
            <a:ext cx="6595687" cy="1096899"/>
          </a:xfrm>
        </p:spPr>
        <p:txBody>
          <a:bodyPr/>
          <a:lstStyle/>
          <a:p>
            <a:r>
              <a:rPr lang="de-DE" sz="3200" dirty="0" smtClean="0"/>
              <a:t>Exerzitien 2015</a:t>
            </a:r>
            <a:endParaRPr lang="de-DE" sz="3200" dirty="0" smtClean="0"/>
          </a:p>
          <a:p>
            <a:r>
              <a:rPr lang="de-DE" dirty="0" smtClean="0"/>
              <a:t>Mütterbund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972" y="2704520"/>
            <a:ext cx="4715533" cy="41534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" y="92839"/>
            <a:ext cx="1443367" cy="1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" y="27622"/>
            <a:ext cx="5630061" cy="6830378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543906" y="609600"/>
            <a:ext cx="5071207" cy="5996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Indem ich Ihnen den Segen gebe,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ich Sie als Missionare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die kommenden Jahre. </a:t>
            </a:r>
          </a:p>
          <a:p>
            <a:pPr marL="0" indent="0" algn="ct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nicht in meinem Namen,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sondern im Namen Jesu. </a:t>
            </a:r>
          </a:p>
          <a:p>
            <a:pPr marL="0" indent="0" algn="ct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Sie, nicht allein,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sondern an der Hand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unserer Mutter, Maria,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im Schoß unserer Mutter,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der heiligen Kirche. </a:t>
            </a:r>
          </a:p>
          <a:p>
            <a:pPr marL="0" indent="0" algn="ct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 Namen des Vaters,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 Sohnes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des Heiligen Geistes. </a:t>
            </a:r>
          </a:p>
          <a:p>
            <a:pPr marL="0" indent="0" algn="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r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(Papst Franziskus, 25.10.2014)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92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08">
            <a:off x="6374592" y="2706187"/>
            <a:ext cx="1383936" cy="23818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den Segen abhält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1460500"/>
            <a:ext cx="7251701" cy="5128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i="1" dirty="0" smtClean="0"/>
              <a:t>Gegenteil von Segen (Fluch)</a:t>
            </a:r>
          </a:p>
          <a:p>
            <a:r>
              <a:rPr lang="de-DE" dirty="0" smtClean="0"/>
              <a:t>Entmutigende Worte durch andere</a:t>
            </a:r>
          </a:p>
          <a:p>
            <a:pPr lvl="1"/>
            <a:r>
              <a:rPr lang="de-DE" dirty="0" smtClean="0"/>
              <a:t>„Aus dir wird nie was…“; „Nur wenn du …“</a:t>
            </a:r>
          </a:p>
          <a:p>
            <a:r>
              <a:rPr lang="de-DE" dirty="0" smtClean="0"/>
              <a:t>Selbstaussagen</a:t>
            </a:r>
            <a:endParaRPr lang="de-DE" dirty="0"/>
          </a:p>
          <a:p>
            <a:pPr lvl="1"/>
            <a:r>
              <a:rPr lang="de-DE" dirty="0"/>
              <a:t>„Ich werde nie mehr </a:t>
            </a:r>
            <a:r>
              <a:rPr lang="de-DE" dirty="0" smtClean="0"/>
              <a:t>…“</a:t>
            </a:r>
          </a:p>
          <a:p>
            <a:pPr lvl="1"/>
            <a:r>
              <a:rPr lang="de-DE" dirty="0" smtClean="0"/>
              <a:t>„Ich bringe nur Unglück …“</a:t>
            </a:r>
            <a:endParaRPr lang="de-DE" dirty="0"/>
          </a:p>
          <a:p>
            <a:r>
              <a:rPr lang="de-DE" dirty="0" smtClean="0"/>
              <a:t>Verwünschungen</a:t>
            </a:r>
          </a:p>
          <a:p>
            <a:pPr lvl="1"/>
            <a:r>
              <a:rPr lang="de-DE" dirty="0" smtClean="0"/>
              <a:t>Worte, Gedanken, Handlungen, …</a:t>
            </a:r>
          </a:p>
          <a:p>
            <a:pPr lvl="1"/>
            <a:r>
              <a:rPr lang="de-DE" dirty="0" smtClean="0"/>
              <a:t>Okkulte Praktiken</a:t>
            </a:r>
          </a:p>
          <a:p>
            <a:r>
              <a:rPr lang="de-DE" dirty="0" smtClean="0"/>
              <a:t>Bestehende Belastungen</a:t>
            </a:r>
          </a:p>
          <a:p>
            <a:pPr lvl="1"/>
            <a:r>
              <a:rPr lang="de-DE" dirty="0" smtClean="0"/>
              <a:t>Orte, Organisationen, die keinen Segen haben</a:t>
            </a:r>
          </a:p>
          <a:p>
            <a:pPr lvl="1"/>
            <a:r>
              <a:rPr lang="de-DE" dirty="0" smtClean="0"/>
              <a:t>Familienerbe</a:t>
            </a:r>
          </a:p>
          <a:p>
            <a:r>
              <a:rPr lang="de-DE" dirty="0" smtClean="0"/>
              <a:t>Wenn ich etwas tue, was Sünde ist, </a:t>
            </a:r>
            <a:br>
              <a:rPr lang="de-DE" dirty="0" smtClean="0"/>
            </a:br>
            <a:r>
              <a:rPr lang="de-DE" dirty="0" smtClean="0"/>
              <a:t>auch wenn es mir nicht bewusst ist…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7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Segen umwandeln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508353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Das anerkannte Kleinsein ruft die Barmherzigkeit des himmlischen Vaters herab.</a:t>
            </a:r>
          </a:p>
          <a:p>
            <a:r>
              <a:rPr lang="de-DE" dirty="0" smtClean="0"/>
              <a:t>Die Erfahrung der Gnade kann in tiefe Gottesbeziehung führen.</a:t>
            </a:r>
            <a:endParaRPr lang="de-DE" dirty="0"/>
          </a:p>
          <a:p>
            <a:pPr lvl="1"/>
            <a:r>
              <a:rPr lang="de-DE" dirty="0" smtClean="0"/>
              <a:t>„Nicht die Gesunden brauchen den Arzt!“ </a:t>
            </a:r>
            <a:r>
              <a:rPr lang="de-DE" dirty="0" err="1" smtClean="0"/>
              <a:t>Mt</a:t>
            </a:r>
            <a:r>
              <a:rPr lang="de-DE" dirty="0" smtClean="0"/>
              <a:t> 9, 12</a:t>
            </a:r>
          </a:p>
          <a:p>
            <a:r>
              <a:rPr lang="de-DE" dirty="0"/>
              <a:t>um Befreiung beten (lassen)</a:t>
            </a:r>
          </a:p>
          <a:p>
            <a:r>
              <a:rPr lang="de-DE" dirty="0" smtClean="0"/>
              <a:t>Sich segnen lassen</a:t>
            </a:r>
          </a:p>
          <a:p>
            <a:r>
              <a:rPr lang="de-DE" dirty="0" smtClean="0"/>
              <a:t>Bewusst positiv leben</a:t>
            </a:r>
          </a:p>
          <a:p>
            <a:pPr lvl="1"/>
            <a:r>
              <a:rPr lang="de-DE" dirty="0" smtClean="0"/>
              <a:t>Selbst-entmutigende Aussagen meiden</a:t>
            </a:r>
          </a:p>
          <a:p>
            <a:r>
              <a:rPr lang="de-DE" dirty="0" smtClean="0"/>
              <a:t>Gute Worte aus der Bibel oder P. Kentenich bewahren und dagegen stellen.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51" y="2280211"/>
            <a:ext cx="1791499" cy="30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56" y="1191787"/>
            <a:ext cx="2105689" cy="30628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Versöhnung – Verletzungen loslassen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608881"/>
            <a:ext cx="7886700" cy="456808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77 mal verzeihen…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Ein Prozess…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Recht bekommen wollen?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Sich in Gottes größere Liebe stellen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Verwundung anerkennen, aussprechen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Innere Heilung erbitten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Aus der Opferrolle herausgehen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Und selbst verantwortlich vorangehen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Hilfe annehmen, selbst aktiv werden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Nicht mehr erwarten, dass der andere etwas Bestimmte tun muss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Sehen: er/sie konnte nicht anders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Die Basis des Gemeinsamen wieder entdecken („Eltern ehren“)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Unter Gottes Segen leben.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5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6 Titelnummer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364.875"/>
                  <p14:fade out="5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-1"/>
            <a:ext cx="9144000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717630"/>
            <a:ext cx="7751422" cy="61403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Segen sei mit </a:t>
            </a: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dir</a:t>
            </a:r>
            <a:b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auf </a:t>
            </a: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dem gewundenen </a:t>
            </a: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Pfad</a:t>
            </a:r>
            <a:b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deines </a:t>
            </a: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Lebensweges,</a:t>
            </a:r>
          </a:p>
          <a:p>
            <a:pPr marL="0" indent="0">
              <a:buNone/>
            </a:pP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bei deinen </a:t>
            </a: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Aufgaben</a:t>
            </a:r>
            <a:b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in </a:t>
            </a: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Familie und Beruf,</a:t>
            </a:r>
          </a:p>
          <a:p>
            <a:pPr marL="0" indent="0">
              <a:buNone/>
            </a:pP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bei deinen </a:t>
            </a: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Entscheidungen,</a:t>
            </a:r>
            <a:b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die </a:t>
            </a: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täglich triffst,</a:t>
            </a:r>
          </a:p>
          <a:p>
            <a:pPr marL="0" indent="0">
              <a:buNone/>
            </a:pP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bei jedem </a:t>
            </a: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Schritt,</a:t>
            </a:r>
            <a:b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sz="35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den </a:t>
            </a: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ins Unbekannte tust.</a:t>
            </a:r>
          </a:p>
          <a:p>
            <a:pPr marL="0" indent="0">
              <a:buNone/>
            </a:pPr>
            <a:r>
              <a:rPr lang="de-DE" sz="35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Segen sei mit dir.	</a:t>
            </a:r>
            <a:endParaRPr lang="de-DE" sz="3500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/>
                  </a:outerShdw>
                </a:effectLst>
              </a:rPr>
              <a:t>		</a:t>
            </a: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bg1"/>
                </a:outerShdw>
              </a:effectLst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bg1"/>
                </a:outerShdw>
              </a:effectLst>
            </a:endParaRP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bg1"/>
                </a:outerShdw>
              </a:effectLst>
            </a:endParaRPr>
          </a:p>
          <a:p>
            <a:pPr marL="1371600" lvl="3" indent="0" algn="r">
              <a:buNone/>
            </a:pPr>
            <a:r>
              <a:rPr lang="de-DE" dirty="0" smtClean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</a:rPr>
              <a:t>Brigitte </a:t>
            </a:r>
            <a:r>
              <a:rPr lang="de-DE" dirty="0" err="1">
                <a:solidFill>
                  <a:schemeClr val="bg1"/>
                </a:solidFill>
              </a:rPr>
              <a:t>Enzner</a:t>
            </a:r>
            <a:r>
              <a:rPr lang="de-DE" dirty="0">
                <a:solidFill>
                  <a:schemeClr val="bg1"/>
                </a:solidFill>
              </a:rPr>
              <a:t>-Probst und Andrea Felsenstein-Roßberg)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7561">
            <a:off x="6616364" y="240632"/>
            <a:ext cx="2298032" cy="3064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den Segen behindert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7446" y="1617786"/>
            <a:ext cx="6938431" cy="5580184"/>
          </a:xfrm>
        </p:spPr>
        <p:txBody>
          <a:bodyPr>
            <a:noAutofit/>
          </a:bodyPr>
          <a:lstStyle/>
          <a:p>
            <a:r>
              <a:rPr lang="de-DE" sz="2000" dirty="0" smtClean="0"/>
              <a:t>Manchmal fühlen wir uns bedrückt </a:t>
            </a:r>
            <a:br>
              <a:rPr lang="de-DE" sz="2000" dirty="0" smtClean="0"/>
            </a:br>
            <a:r>
              <a:rPr lang="de-DE" sz="2000" dirty="0" smtClean="0"/>
              <a:t>und mutlos…</a:t>
            </a:r>
          </a:p>
          <a:p>
            <a:r>
              <a:rPr lang="de-DE" sz="2000" dirty="0" smtClean="0"/>
              <a:t>Manchmal wollen wir Gutes tun, aber es wird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missverstanden </a:t>
            </a:r>
            <a:r>
              <a:rPr lang="de-DE" sz="2000" dirty="0" smtClean="0"/>
              <a:t>und bewirkt das Gegenteil…</a:t>
            </a:r>
          </a:p>
          <a:p>
            <a:r>
              <a:rPr lang="de-DE" sz="2000" dirty="0" smtClean="0"/>
              <a:t>Manchmal streiten wir uns mit Menschen, </a:t>
            </a:r>
            <a:br>
              <a:rPr lang="de-DE" sz="2000" dirty="0" smtClean="0"/>
            </a:br>
            <a:r>
              <a:rPr lang="de-DE" sz="2000" dirty="0" smtClean="0"/>
              <a:t>die wir gern haben, oder mit solchen, mit </a:t>
            </a:r>
            <a:br>
              <a:rPr lang="de-DE" sz="2000" dirty="0" smtClean="0"/>
            </a:br>
            <a:r>
              <a:rPr lang="de-DE" sz="2000" dirty="0" smtClean="0"/>
              <a:t>denen wir für die gleichen guten Ziele arbeiten …</a:t>
            </a:r>
          </a:p>
          <a:p>
            <a:r>
              <a:rPr lang="de-DE" sz="2000" dirty="0" smtClean="0"/>
              <a:t>Manchmal ist etwas total zu Bruch gegangen, </a:t>
            </a:r>
            <a:br>
              <a:rPr lang="de-DE" sz="2000" dirty="0" smtClean="0"/>
            </a:br>
            <a:r>
              <a:rPr lang="de-DE" sz="2000" dirty="0" smtClean="0"/>
              <a:t>und wir finden nicht mehr heraus …</a:t>
            </a:r>
          </a:p>
          <a:p>
            <a:r>
              <a:rPr lang="de-DE" sz="2000" dirty="0" smtClean="0"/>
              <a:t>Manchmal arbeiten wir an einer guten Sache, </a:t>
            </a:r>
            <a:br>
              <a:rPr lang="de-DE" sz="2000" dirty="0" smtClean="0"/>
            </a:br>
            <a:r>
              <a:rPr lang="de-DE" sz="2000" dirty="0" smtClean="0"/>
              <a:t>aber es gibt nur Probleme …</a:t>
            </a:r>
          </a:p>
          <a:p>
            <a:r>
              <a:rPr lang="de-DE" sz="2000" dirty="0" smtClean="0"/>
              <a:t>Manchmal spüren wir an Orten oder bei Personen, etwas, das in uns Beklemmung auslöst oder vorsichtig sein lässt …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3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den Segen behindert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etwas, das genau entgegengesetzt zum Segen wirkt.</a:t>
            </a:r>
          </a:p>
          <a:p>
            <a:r>
              <a:rPr lang="de-DE" dirty="0" smtClean="0"/>
              <a:t>Ziele der bösen Mächte sind:</a:t>
            </a:r>
          </a:p>
          <a:p>
            <a:pPr lvl="1"/>
            <a:r>
              <a:rPr lang="de-DE" dirty="0" smtClean="0"/>
              <a:t>Spaltung</a:t>
            </a:r>
          </a:p>
          <a:p>
            <a:pPr lvl="1"/>
            <a:r>
              <a:rPr lang="de-DE" dirty="0" smtClean="0"/>
              <a:t>Abhängigkeit</a:t>
            </a:r>
          </a:p>
          <a:p>
            <a:pPr lvl="1"/>
            <a:r>
              <a:rPr lang="de-DE" dirty="0" smtClean="0"/>
              <a:t>Entmutigung</a:t>
            </a:r>
          </a:p>
          <a:p>
            <a:r>
              <a:rPr lang="de-DE" dirty="0" smtClean="0"/>
              <a:t>Letzten Endes:</a:t>
            </a:r>
          </a:p>
          <a:p>
            <a:pPr lvl="1"/>
            <a:r>
              <a:rPr lang="de-DE" dirty="0" smtClean="0"/>
              <a:t>Lieblosigkeit</a:t>
            </a:r>
          </a:p>
          <a:p>
            <a:pPr lvl="1"/>
            <a:r>
              <a:rPr lang="de-DE" dirty="0" smtClean="0"/>
              <a:t>Zerstörung des Lebens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92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19115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9" y="410308"/>
            <a:ext cx="7514494" cy="5996180"/>
          </a:xfrm>
        </p:spPr>
        <p:txBody>
          <a:bodyPr>
            <a:normAutofit lnSpcReduction="10000"/>
          </a:bodyPr>
          <a:lstStyle/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Indem ich Ihnen den Segen gebe,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Sie als Missionare in die kommenden Jahre. </a:t>
            </a: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Sie, nicht in meinem Namen, </a:t>
            </a:r>
            <a:b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sondern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 Namen Jesu. </a:t>
            </a: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Sie, nicht allein, sondern an der Hand unserer Mutter, Maria, und im Schoß unserer Mutter, der heiligen Kirche. </a:t>
            </a: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Sie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Namen des Vaters,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Sohnes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 Heiligen Geistes. </a:t>
            </a: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endParaRPr lang="de-D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endParaRPr lang="de-D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endParaRPr lang="de-D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0" indent="0" defTabSz="914400">
              <a:lnSpc>
                <a:spcPct val="90000"/>
              </a:lnSpc>
              <a:buClrTx/>
              <a:buSzTx/>
              <a:buNone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de-DE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Papst Franziskus, 25.10.2014)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454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Methoden des Bösen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 Prinzip die Umkehrung des Guten.</a:t>
            </a:r>
          </a:p>
          <a:p>
            <a:r>
              <a:rPr lang="de-DE" dirty="0" smtClean="0"/>
              <a:t>Wirkt über Gedanken und Gefühle </a:t>
            </a:r>
          </a:p>
          <a:p>
            <a:r>
              <a:rPr lang="de-DE" dirty="0" smtClean="0"/>
              <a:t>Treffen auf Mängel und Schwächen, auf Neigungen und Verletzungen.</a:t>
            </a:r>
          </a:p>
          <a:p>
            <a:r>
              <a:rPr lang="de-DE" dirty="0" smtClean="0"/>
              <a:t>Vgl. Krankheiten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45" y="3825912"/>
            <a:ext cx="1393312" cy="23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6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24" y="1682594"/>
            <a:ext cx="1729173" cy="3641521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22" y="1676547"/>
            <a:ext cx="2122850" cy="365361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73519" y="3331178"/>
            <a:ext cx="28956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Gesunder Mensch: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Lebt mit den Krankheits-erregern um ihn.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Hat Abwehrkräfte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Bekommt gelegentlich einen Schnupfen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Achtet auf Ernährung, Bewegung, ausgeglichenes Leben</a:t>
            </a:r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 rot="1425360">
            <a:off x="2827443" y="2384983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 rot="21271184">
            <a:off x="2576262" y="3227960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918668" y="1722474"/>
            <a:ext cx="2376900" cy="39872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3335769">
            <a:off x="3370447" y="1656394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13643438">
            <a:off x="4904949" y="5426524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 rot="8812345">
            <a:off x="5144157" y="2101112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 rot="19603299">
            <a:off x="3045264" y="5402940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 rot="20643911">
            <a:off x="2587763" y="4278056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/>
          <p:nvPr/>
        </p:nvSpPr>
        <p:spPr>
          <a:xfrm rot="10169566">
            <a:off x="5387964" y="3053607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/>
          <p:nvPr/>
        </p:nvSpPr>
        <p:spPr>
          <a:xfrm rot="6287368">
            <a:off x="4217563" y="1465579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/>
          <p:cNvSpPr/>
          <p:nvPr/>
        </p:nvSpPr>
        <p:spPr>
          <a:xfrm rot="12342390">
            <a:off x="5379049" y="4212732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 nach rechts 30"/>
          <p:cNvSpPr/>
          <p:nvPr/>
        </p:nvSpPr>
        <p:spPr>
          <a:xfrm rot="14227708">
            <a:off x="4904950" y="5426523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/>
          <p:cNvSpPr/>
          <p:nvPr/>
        </p:nvSpPr>
        <p:spPr>
          <a:xfrm rot="12342390">
            <a:off x="5379050" y="4212731"/>
            <a:ext cx="276446" cy="1807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5432678" y="163761"/>
            <a:ext cx="2850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Krank wird er</a:t>
            </a:r>
            <a:r>
              <a:rPr lang="de-DE" dirty="0" smtClean="0"/>
              <a:t>, wenn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Krankheitserreger viel zu viele sind,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Krankheitserreger sehr stark oder unbekannt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</a:t>
            </a:r>
            <a:r>
              <a:rPr lang="de-DE" dirty="0"/>
              <a:t>Abwehr nicht mehr funktioniert.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5" name="Pfeil nach rechts 34"/>
          <p:cNvSpPr/>
          <p:nvPr/>
        </p:nvSpPr>
        <p:spPr>
          <a:xfrm rot="464726" flipH="1">
            <a:off x="4368018" y="3823655"/>
            <a:ext cx="1648046" cy="850691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317577" y="3073361"/>
            <a:ext cx="2565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Auf geistliche Gesundheit achten</a:t>
            </a:r>
            <a:r>
              <a:rPr lang="de-DE" dirty="0" smtClean="0">
                <a:solidFill>
                  <a:srgbClr val="FFC0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Ausgeglichen leben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Auf Freuden achten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Beten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Sakramente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Krankheitserreger entfernen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Gute Orte aufsuchen, mit positiven Personen umgehen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37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04809 0.09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accel="32000" decel="1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C -0.00208 -0.00649 -0.00902 -0.01297 -0.01145 -0.01297 C -0.02673 -0.01297 -0.04218 0.09328 -0.04218 0.19976 C -0.04218 0.14583 -0.05 0.09328 -0.05746 0.09328 C -0.0651 0.09328 -0.07257 0.14652 -0.07257 0.19976 C -0.07257 0.17291 -0.07656 0.14583 -0.08038 0.14583 C -0.0842 0.14583 -0.08819 0.17222 -0.08819 0.19976 C -0.08819 0.18587 -0.0901 0.17291 -0.09201 0.17291 C -0.09392 0.17291 -0.09583 0.18657 -0.09583 0.19976 C -0.09583 0.19259 -0.09704 0.18587 -0.09774 0.18587 C -0.09843 0.18587 -0.09982 0.19259 -0.09982 0.19976 C -0.09982 0.19606 -0.10034 0.19259 -0.10086 0.19259 C -0.10086 0.19166 -0.10191 0.19583 -0.10191 0.19976 C -0.10191 0.19745 -0.10191 0.19606 -0.10243 0.19606 C -0.10243 0.19699 -0.10277 0.19791 -0.10277 0.19976 C -0.10277 0.19861 -0.10277 0.19745 -0.10277 0.19699 C -0.10329 0.19699 -0.10329 0.19745 -0.10329 0.19861 C -0.10382 0.19861 -0.10382 0.19791 -0.10382 0.19699 C -0.10416 0.19699 -0.10416 0.19745 -0.10416 0.19861 " pathEditMode="relative" rAng="0" ptsTypes="AAAAAAAAAAAAAAAAAAA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49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3.7037E-7 L 0.11284 0.09468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250"/>
                            </p:stCondLst>
                            <p:childTnLst>
                              <p:par>
                                <p:cTn id="123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1.85185E-6 L -0.08854 -0.2430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111E-6 -1.85185E-6 L -0.02813 0.0847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23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4" grpId="0" animBg="1"/>
      <p:bldP spid="14" grpId="1" animBg="1"/>
      <p:bldP spid="15" grpId="0" animBg="1"/>
      <p:bldP spid="15" grpId="1" animBg="1"/>
      <p:bldP spid="15" grpId="2" animBg="1"/>
      <p:bldP spid="20" grpId="0" animBg="1"/>
      <p:bldP spid="22" grpId="0" animBg="1"/>
      <p:bldP spid="22" grpId="1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31" grpId="0" animBg="1"/>
      <p:bldP spid="31" grpId="1" animBg="1"/>
      <p:bldP spid="32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Strategien des Feindes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1460500"/>
            <a:ext cx="4898067" cy="4945988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Versuchung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Sünden</a:t>
            </a:r>
          </a:p>
          <a:p>
            <a:r>
              <a:rPr lang="de-DE" dirty="0"/>
              <a:t>Ersatzgötter</a:t>
            </a:r>
          </a:p>
          <a:p>
            <a:pPr lvl="1"/>
            <a:r>
              <a:rPr lang="de-DE" dirty="0"/>
              <a:t>= Güter, aber absolut </a:t>
            </a:r>
            <a:r>
              <a:rPr lang="de-DE" dirty="0" smtClean="0"/>
              <a:t>gesetzt </a:t>
            </a:r>
            <a:r>
              <a:rPr lang="de-DE" dirty="0" smtClean="0">
                <a:sym typeface="Wingdings" panose="05000000000000000000" pitchFamily="2" charset="2"/>
              </a:rPr>
              <a:t> Süchte</a:t>
            </a:r>
            <a:endParaRPr lang="de-DE" dirty="0"/>
          </a:p>
          <a:p>
            <a:r>
              <a:rPr lang="de-DE" dirty="0"/>
              <a:t>Ablenkungen</a:t>
            </a:r>
          </a:p>
          <a:p>
            <a:pPr lvl="1"/>
            <a:r>
              <a:rPr lang="de-DE" dirty="0"/>
              <a:t>Was die Sinne anspricht …</a:t>
            </a:r>
          </a:p>
          <a:p>
            <a:r>
              <a:rPr lang="de-DE" dirty="0" smtClean="0"/>
              <a:t>Störungen machen mürbe</a:t>
            </a:r>
          </a:p>
          <a:p>
            <a:pPr lvl="1"/>
            <a:r>
              <a:rPr lang="de-DE" dirty="0" smtClean="0"/>
              <a:t>Technik, Krankheiten, Unfälle, andere Menschen</a:t>
            </a:r>
          </a:p>
          <a:p>
            <a:r>
              <a:rPr lang="de-DE" dirty="0" err="1" smtClean="0"/>
              <a:t>Zeitrauber</a:t>
            </a:r>
            <a:endParaRPr lang="de-DE" dirty="0" smtClean="0"/>
          </a:p>
          <a:p>
            <a:pPr lvl="1"/>
            <a:r>
              <a:rPr lang="de-DE" dirty="0" smtClean="0"/>
              <a:t>Berieselung, Internet, …</a:t>
            </a:r>
          </a:p>
          <a:p>
            <a:pPr lvl="1"/>
            <a:r>
              <a:rPr lang="de-DE" dirty="0" smtClean="0"/>
              <a:t>andere Menschen</a:t>
            </a:r>
          </a:p>
          <a:p>
            <a:r>
              <a:rPr lang="de-DE" dirty="0" smtClean="0"/>
              <a:t>Lähmende Stimmung</a:t>
            </a:r>
          </a:p>
          <a:p>
            <a:r>
              <a:rPr lang="de-DE" dirty="0" smtClean="0"/>
              <a:t>Ängste</a:t>
            </a:r>
          </a:p>
          <a:p>
            <a:r>
              <a:rPr lang="de-DE" dirty="0" smtClean="0"/>
              <a:t>Antreiber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95" y="1338483"/>
            <a:ext cx="2247900" cy="4733925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>
            <a:off x="5607405" y="1501519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5596772" y="2049233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606135" y="2628970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5627401" y="3233251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5619306" y="3800583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5648667" y="4456258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5651204" y="5065858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/>
          <p:cNvSpPr/>
          <p:nvPr/>
        </p:nvSpPr>
        <p:spPr>
          <a:xfrm>
            <a:off x="5661837" y="5721533"/>
            <a:ext cx="606056" cy="3508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8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Antwort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1460500"/>
            <a:ext cx="5323369" cy="494598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Achtsam sein</a:t>
            </a:r>
          </a:p>
          <a:p>
            <a:pPr lvl="1"/>
            <a:r>
              <a:rPr lang="de-DE" dirty="0" smtClean="0"/>
              <a:t>Alarmsignale wahrnehmen</a:t>
            </a:r>
          </a:p>
          <a:p>
            <a:pPr lvl="1"/>
            <a:r>
              <a:rPr lang="de-DE" dirty="0" smtClean="0"/>
              <a:t>Frühzeitig korrigieren</a:t>
            </a:r>
          </a:p>
          <a:p>
            <a:pPr lvl="1"/>
            <a:r>
              <a:rPr lang="de-DE" dirty="0" smtClean="0"/>
              <a:t>Beichten, Versöhnung suchen</a:t>
            </a:r>
          </a:p>
          <a:p>
            <a:r>
              <a:rPr lang="de-DE" dirty="0" smtClean="0"/>
              <a:t>Sich kennen und an sich arbeiten</a:t>
            </a:r>
          </a:p>
          <a:p>
            <a:pPr lvl="1"/>
            <a:r>
              <a:rPr lang="de-DE" dirty="0" smtClean="0"/>
              <a:t>Selbsterziehung</a:t>
            </a:r>
          </a:p>
          <a:p>
            <a:pPr lvl="1"/>
            <a:r>
              <a:rPr lang="de-DE" dirty="0" smtClean="0"/>
              <a:t>Anerkennen der Grenzen</a:t>
            </a:r>
          </a:p>
          <a:p>
            <a:r>
              <a:rPr lang="de-DE" dirty="0" smtClean="0"/>
              <a:t>Sich in Gott fest machen</a:t>
            </a:r>
          </a:p>
          <a:p>
            <a:pPr lvl="1"/>
            <a:r>
              <a:rPr lang="de-DE" dirty="0" smtClean="0"/>
              <a:t>Taufe, Liebesbündnis … erneuern</a:t>
            </a:r>
          </a:p>
          <a:p>
            <a:pPr lvl="1"/>
            <a:r>
              <a:rPr lang="de-DE" dirty="0" smtClean="0"/>
              <a:t>Segen</a:t>
            </a:r>
          </a:p>
          <a:p>
            <a:pPr lvl="1"/>
            <a:r>
              <a:rPr lang="de-DE" dirty="0" smtClean="0"/>
              <a:t>Demut</a:t>
            </a:r>
          </a:p>
          <a:p>
            <a:pPr lvl="1"/>
            <a:r>
              <a:rPr lang="de-DE" dirty="0" smtClean="0"/>
              <a:t>Gott suchen, loben, bitten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45" y="1460500"/>
            <a:ext cx="28003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9" y="2807228"/>
            <a:ext cx="3835051" cy="40507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Zum Segen werden: P. Kentenich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9" y="2048718"/>
            <a:ext cx="6216504" cy="4357769"/>
          </a:xfrm>
        </p:spPr>
        <p:txBody>
          <a:bodyPr/>
          <a:lstStyle/>
          <a:p>
            <a:r>
              <a:rPr lang="de-DE" dirty="0" smtClean="0"/>
              <a:t>Sich einschließen in den Segen.</a:t>
            </a:r>
          </a:p>
          <a:p>
            <a:r>
              <a:rPr lang="de-DE" dirty="0" smtClean="0"/>
              <a:t>Kindlichkeit als </a:t>
            </a:r>
            <a:r>
              <a:rPr lang="de-DE" dirty="0" err="1" smtClean="0"/>
              <a:t>Heiligkeitsweg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6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2 Titelnummer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3244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04479" y="501683"/>
            <a:ext cx="4221142" cy="6730155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de-DE" sz="36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</a:t>
            </a:r>
            <a:r>
              <a:rPr lang="de-DE" sz="3600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sei vor dir,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den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Weg nicht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weißt. 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sei neben dir, </a:t>
            </a:r>
            <a:r>
              <a:rPr lang="de-DE" sz="35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sz="35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unsicher bist. 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sei über dir, </a:t>
            </a:r>
            <a:r>
              <a:rPr lang="de-DE" sz="35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sz="35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Schutz brauchst. 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sei in dir,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du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dich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fürchtest. </a:t>
            </a:r>
          </a:p>
          <a:p>
            <a:pPr marL="0" indent="0" algn="r">
              <a:buNone/>
            </a:pPr>
            <a:r>
              <a:rPr lang="de-DE" sz="3500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sei um dich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wie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ein Mantel, </a:t>
            </a:r>
            <a:b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der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dich wärmt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und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umhüllt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.</a:t>
            </a:r>
          </a:p>
          <a:p>
            <a:pPr algn="r"/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algn="r"/>
            <a:endParaRPr lang="de-DE" dirty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1828800" lvl="4" indent="0" algn="r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(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Aus Irland) 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9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8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881" y="1214396"/>
            <a:ext cx="7708027" cy="3285048"/>
          </a:xfrm>
        </p:spPr>
        <p:txBody>
          <a:bodyPr/>
          <a:lstStyle/>
          <a:p>
            <a:pPr algn="l"/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Dein Bündnis – unsere Mission</a:t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Miteinander </a:t>
            </a:r>
            <a:b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brechen wir auf.</a:t>
            </a:r>
            <a:endParaRPr lang="de-DE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792454" y="5492151"/>
            <a:ext cx="6595687" cy="1096899"/>
          </a:xfrm>
        </p:spPr>
        <p:txBody>
          <a:bodyPr/>
          <a:lstStyle/>
          <a:p>
            <a:r>
              <a:rPr lang="de-DE" sz="3200" dirty="0" smtClean="0"/>
              <a:t>Exerzitien 2015</a:t>
            </a:r>
            <a:endParaRPr lang="de-DE" sz="3200" dirty="0" smtClean="0"/>
          </a:p>
          <a:p>
            <a:r>
              <a:rPr lang="de-DE" dirty="0" smtClean="0"/>
              <a:t>Mütterbund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lum bright="3000"/>
          </a:blip>
          <a:stretch>
            <a:fillRect/>
          </a:stretch>
        </p:blipFill>
        <p:spPr>
          <a:xfrm>
            <a:off x="4722972" y="2704520"/>
            <a:ext cx="4715533" cy="41534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" y="92839"/>
            <a:ext cx="1443367" cy="1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146" y="2197940"/>
            <a:ext cx="6247851" cy="4660059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847454" y="861820"/>
            <a:ext cx="5071207" cy="5996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Indem ich Ihnen den Segen gebe,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sende ich Sie als Missionare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die kommenden Jahre. </a:t>
            </a: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nicht in meinem Namen,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sondern im Namen Jesu. </a:t>
            </a: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Sie, nicht allein,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sondern an der Hand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unserer Mutter, Maria,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im Schoß unserer Mutter,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der heiligen Kirche. </a:t>
            </a: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Ich sende Sie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 Namen des Vaters,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 Sohnes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des Heiligen Geistes. </a:t>
            </a: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endParaRPr lang="de-DE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defTabSz="914400">
              <a:lnSpc>
                <a:spcPct val="90000"/>
              </a:lnSpc>
              <a:buClrTx/>
              <a:buSzTx/>
              <a:buFont typeface="Wingdings 3" charset="2"/>
              <a:buNone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(Papst Franziskus, 25.10.2014)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87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Wenn andere 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15" y="2208967"/>
            <a:ext cx="1834896" cy="309676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4" y="2197289"/>
            <a:ext cx="1812879" cy="31201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4" y="2208967"/>
            <a:ext cx="1882250" cy="31766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117954" y="2308481"/>
            <a:ext cx="33727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m</a:t>
            </a:r>
            <a:r>
              <a:rPr lang="de-DE" sz="2400" dirty="0" smtClean="0"/>
              <a:t>ich beschimpfen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b</a:t>
            </a:r>
            <a:r>
              <a:rPr lang="de-DE" sz="2400" dirty="0" smtClean="0"/>
              <a:t>eleidigen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a</a:t>
            </a:r>
            <a:r>
              <a:rPr lang="de-DE" sz="2400" dirty="0" smtClean="0"/>
              <a:t>nklagen</a:t>
            </a:r>
          </a:p>
          <a:p>
            <a:pPr marL="285750" indent="-285750">
              <a:buFontTx/>
              <a:buChar char="-"/>
            </a:pPr>
            <a:r>
              <a:rPr lang="de-DE" sz="2400" dirty="0" smtClean="0"/>
              <a:t>Vorwürfe machen</a:t>
            </a:r>
          </a:p>
          <a:p>
            <a:pPr marL="285750" indent="-285750">
              <a:buFontTx/>
              <a:buChar char="-"/>
            </a:pPr>
            <a:r>
              <a:rPr lang="de-DE" sz="2400" dirty="0" smtClean="0"/>
              <a:t>mir ein schlechtes Gewissen machen</a:t>
            </a:r>
          </a:p>
          <a:p>
            <a:pPr marL="285750" indent="-285750">
              <a:buFontTx/>
              <a:buChar char="-"/>
            </a:pPr>
            <a:r>
              <a:rPr lang="de-DE" sz="2400" dirty="0" smtClean="0"/>
              <a:t>…</a:t>
            </a:r>
          </a:p>
          <a:p>
            <a:pPr marL="285750" indent="-285750">
              <a:buFontTx/>
              <a:buChar char="-"/>
            </a:pPr>
            <a:r>
              <a:rPr lang="de-DE" sz="2400" dirty="0" smtClean="0"/>
              <a:t>mich verletzen.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50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3582" y="609600"/>
            <a:ext cx="6264510" cy="850900"/>
          </a:xfrm>
        </p:spPr>
        <p:txBody>
          <a:bodyPr/>
          <a:lstStyle/>
          <a:p>
            <a:r>
              <a:rPr lang="de-DE" dirty="0" smtClean="0"/>
              <a:t>Die Feinde segnen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23582" y="2347415"/>
            <a:ext cx="6926618" cy="4059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Euch</a:t>
            </a:r>
            <a:r>
              <a:rPr lang="de-DE" dirty="0"/>
              <a:t>, die ihr mir zuhört, sage ich: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Liebt </a:t>
            </a:r>
            <a:r>
              <a:rPr lang="de-DE" dirty="0"/>
              <a:t>eure Feinde;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tut </a:t>
            </a:r>
            <a:r>
              <a:rPr lang="de-DE" dirty="0"/>
              <a:t>denen Gutes, die euch hassen. </a:t>
            </a:r>
          </a:p>
          <a:p>
            <a:pPr marL="0" indent="0">
              <a:buNone/>
            </a:pPr>
            <a:r>
              <a:rPr lang="de-DE" dirty="0" smtClean="0"/>
              <a:t>Segnet </a:t>
            </a:r>
            <a:r>
              <a:rPr lang="de-DE" dirty="0"/>
              <a:t>die, die euch verfluchen;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betet </a:t>
            </a:r>
            <a:r>
              <a:rPr lang="de-DE" dirty="0"/>
              <a:t>für die, die euch misshandeln.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 algn="r">
              <a:buNone/>
            </a:pPr>
            <a:r>
              <a:rPr lang="de-DE" sz="1800" dirty="0" smtClean="0"/>
              <a:t>Lk 6,27-28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37" y="2129049"/>
            <a:ext cx="1779769" cy="28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7568" y="609600"/>
            <a:ext cx="8699577" cy="850900"/>
          </a:xfrm>
        </p:spPr>
        <p:txBody>
          <a:bodyPr/>
          <a:lstStyle/>
          <a:p>
            <a:r>
              <a:rPr lang="de-DE" dirty="0" smtClean="0"/>
              <a:t>Berufung des Abraham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81984" y="1460498"/>
            <a:ext cx="4840224" cy="51285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 smtClean="0"/>
              <a:t>Der </a:t>
            </a:r>
            <a:r>
              <a:rPr lang="de-DE" dirty="0"/>
              <a:t>Herr sprach zu Abram: Zieh weg aus deinem Land, von deiner Verwandtschaft und aus deinem Vaterhaus in das Land,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das </a:t>
            </a:r>
            <a:r>
              <a:rPr lang="de-DE" dirty="0"/>
              <a:t>ich dir zeigen werde. </a:t>
            </a:r>
          </a:p>
          <a:p>
            <a:pPr marL="0" indent="0">
              <a:buNone/>
            </a:pPr>
            <a:r>
              <a:rPr lang="de-DE" dirty="0" smtClean="0"/>
              <a:t>Ich </a:t>
            </a:r>
            <a:r>
              <a:rPr lang="de-DE" dirty="0"/>
              <a:t>werde dich zu einem großen Volk machen, dich segnen und deinen Namen groß machen. Ein Segen sollst du sein. </a:t>
            </a:r>
          </a:p>
          <a:p>
            <a:pPr marL="0" indent="0">
              <a:buNone/>
            </a:pPr>
            <a:r>
              <a:rPr lang="de-DE" dirty="0" smtClean="0"/>
              <a:t>Ich </a:t>
            </a:r>
            <a:r>
              <a:rPr lang="de-DE" dirty="0"/>
              <a:t>will segnen, die dich segnen; wer dich verwünscht, den will ich verfluchen. Durch dich sollen alle Geschlechter der Erde Segen erlangen. </a:t>
            </a:r>
          </a:p>
          <a:p>
            <a:pPr marL="0" indent="0">
              <a:buNone/>
            </a:pPr>
            <a:r>
              <a:rPr lang="de-DE" dirty="0" smtClean="0"/>
              <a:t>Da </a:t>
            </a:r>
            <a:r>
              <a:rPr lang="de-DE" dirty="0"/>
              <a:t>zog Abram weg, wie der Herr ihm gesagt hatte, und mit ihm ging auch Lot. Abram war fünfundsiebzig Jahre alt,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als </a:t>
            </a:r>
            <a:r>
              <a:rPr lang="de-DE" dirty="0"/>
              <a:t>er aus </a:t>
            </a:r>
            <a:r>
              <a:rPr lang="de-DE" dirty="0" err="1"/>
              <a:t>Haran</a:t>
            </a:r>
            <a:r>
              <a:rPr lang="de-DE" dirty="0"/>
              <a:t> fortzog. </a:t>
            </a:r>
            <a:endParaRPr lang="de-DE" dirty="0" smtClean="0"/>
          </a:p>
          <a:p>
            <a:pPr marL="0" indent="0" algn="r">
              <a:buNone/>
            </a:pPr>
            <a:r>
              <a:rPr lang="de-DE" sz="1900" dirty="0" smtClean="0"/>
              <a:t>Gen 12, 1-4</a:t>
            </a:r>
            <a:endParaRPr lang="de-DE" sz="19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3" y="1365504"/>
            <a:ext cx="3349753" cy="4693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8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Aufruf zur Eintracht: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8499" y="1460500"/>
            <a:ext cx="7162800" cy="494598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Endlich </a:t>
            </a:r>
            <a:r>
              <a:rPr lang="de-DE" dirty="0"/>
              <a:t>aber: seid alle eines Sinnes,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voll </a:t>
            </a:r>
            <a:r>
              <a:rPr lang="de-DE" dirty="0"/>
              <a:t>Mitgefühl und brüderlicher Liebe,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seid </a:t>
            </a:r>
            <a:r>
              <a:rPr lang="de-DE" dirty="0"/>
              <a:t>barmherzig und demütig! </a:t>
            </a:r>
          </a:p>
          <a:p>
            <a:pPr marL="0" indent="0">
              <a:buNone/>
            </a:pPr>
            <a:r>
              <a:rPr lang="de-DE" dirty="0" smtClean="0"/>
              <a:t>Vergeltet </a:t>
            </a:r>
            <a:r>
              <a:rPr lang="de-DE" dirty="0"/>
              <a:t>nicht Böses mit Bösem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noch </a:t>
            </a:r>
            <a:r>
              <a:rPr lang="de-DE" dirty="0"/>
              <a:t>Kränkung mit Kränkung!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Stattdessen </a:t>
            </a:r>
            <a:r>
              <a:rPr lang="de-DE" dirty="0"/>
              <a:t>segnet; </a:t>
            </a:r>
            <a:br>
              <a:rPr lang="de-DE" dirty="0"/>
            </a:br>
            <a:r>
              <a:rPr lang="de-DE" dirty="0" smtClean="0"/>
              <a:t>denn </a:t>
            </a:r>
            <a:r>
              <a:rPr lang="de-DE" dirty="0"/>
              <a:t>ihr seid dazu berufen,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Segen </a:t>
            </a:r>
            <a:r>
              <a:rPr lang="de-DE" dirty="0"/>
              <a:t>zu erlangen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 algn="r">
              <a:buNone/>
            </a:pPr>
            <a:r>
              <a:rPr lang="de-DE" sz="1800" dirty="0"/>
              <a:t>1 Petrus 3,8-12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37" y="2129049"/>
            <a:ext cx="1779769" cy="28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39059"/>
            <a:ext cx="1609931" cy="29189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tue ich?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„Ich bin nicht verantwortlich für die negativen Gefühle anderer“</a:t>
            </a:r>
          </a:p>
          <a:p>
            <a:pPr lvl="1"/>
            <a:r>
              <a:rPr lang="de-DE" dirty="0" smtClean="0"/>
              <a:t>Abgrenzen</a:t>
            </a:r>
          </a:p>
          <a:p>
            <a:pPr lvl="1"/>
            <a:r>
              <a:rPr lang="de-DE" dirty="0" smtClean="0"/>
              <a:t>Nicht: sich identifizieren</a:t>
            </a:r>
          </a:p>
          <a:p>
            <a:r>
              <a:rPr lang="de-DE" dirty="0" smtClean="0"/>
              <a:t>Für innere Ruhe und Stabilität sorgen</a:t>
            </a:r>
          </a:p>
          <a:p>
            <a:pPr lvl="1"/>
            <a:r>
              <a:rPr lang="de-DE" dirty="0" smtClean="0"/>
              <a:t>Mit Abstand liebe ich dich am meisten</a:t>
            </a:r>
          </a:p>
          <a:p>
            <a:pPr lvl="1"/>
            <a:r>
              <a:rPr lang="de-DE" dirty="0" smtClean="0"/>
              <a:t>Verarbeiten: Sich selbst verstehen und gut mit sich umgehen</a:t>
            </a:r>
          </a:p>
          <a:p>
            <a:pPr lvl="1"/>
            <a:r>
              <a:rPr lang="de-DE" dirty="0" smtClean="0"/>
              <a:t>Vergeben und verzeihen.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5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12" y="609600"/>
            <a:ext cx="3603462" cy="6081589"/>
          </a:xfrm>
          <a:prstGeom prst="rect">
            <a:avLst/>
          </a:prstGeom>
        </p:spPr>
      </p:pic>
      <p:sp>
        <p:nvSpPr>
          <p:cNvPr id="6" name="Herz 5"/>
          <p:cNvSpPr/>
          <p:nvPr/>
        </p:nvSpPr>
        <p:spPr>
          <a:xfrm>
            <a:off x="4609409" y="3385893"/>
            <a:ext cx="1170068" cy="114886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5758" y="3909349"/>
            <a:ext cx="200053" cy="3620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09120">
            <a:off x="5187678" y="3508405"/>
            <a:ext cx="409885" cy="89806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562" y="3433980"/>
            <a:ext cx="382614" cy="475369"/>
          </a:xfrm>
          <a:prstGeom prst="rect">
            <a:avLst/>
          </a:prstGeom>
        </p:spPr>
      </p:pic>
      <p:cxnSp>
        <p:nvCxnSpPr>
          <p:cNvPr id="16" name="Gekrümmte Verbindung 15"/>
          <p:cNvCxnSpPr/>
          <p:nvPr/>
        </p:nvCxnSpPr>
        <p:spPr>
          <a:xfrm>
            <a:off x="1765304" y="1143113"/>
            <a:ext cx="3034196" cy="2404235"/>
          </a:xfrm>
          <a:prstGeom prst="curvedConnector3">
            <a:avLst>
              <a:gd name="adj1" fmla="val 80523"/>
            </a:avLst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688852" y="2912969"/>
            <a:ext cx="2532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Das innere Kind im anderen </a:t>
            </a:r>
            <a:r>
              <a:rPr lang="de-DE" sz="2400" dirty="0" smtClean="0"/>
              <a:t>suchen</a:t>
            </a:r>
          </a:p>
        </p:txBody>
      </p:sp>
      <p:sp>
        <p:nvSpPr>
          <p:cNvPr id="28" name="Rechteck 27"/>
          <p:cNvSpPr/>
          <p:nvPr/>
        </p:nvSpPr>
        <p:spPr>
          <a:xfrm>
            <a:off x="704145" y="5565258"/>
            <a:ext cx="3305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/>
              <a:t>Segnen!</a:t>
            </a:r>
            <a:endParaRPr lang="de-DE" sz="2800" dirty="0"/>
          </a:p>
        </p:txBody>
      </p:sp>
      <p:sp>
        <p:nvSpPr>
          <p:cNvPr id="29" name="Rechteck 28"/>
          <p:cNvSpPr/>
          <p:nvPr/>
        </p:nvSpPr>
        <p:spPr>
          <a:xfrm>
            <a:off x="698499" y="4423779"/>
            <a:ext cx="2544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Mit Gottes Augen </a:t>
            </a:r>
            <a:endParaRPr lang="de-DE" sz="2400" dirty="0" smtClean="0"/>
          </a:p>
          <a:p>
            <a:r>
              <a:rPr lang="de-DE" sz="2400" dirty="0" smtClean="0"/>
              <a:t>anschauen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279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6700">
            <a:off x="985521" y="1331572"/>
            <a:ext cx="6499854" cy="39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9" y="2807228"/>
            <a:ext cx="3835051" cy="40507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Zum Segen werden: P. Kentenich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9" y="1460500"/>
            <a:ext cx="6216504" cy="4945988"/>
          </a:xfrm>
        </p:spPr>
        <p:txBody>
          <a:bodyPr/>
          <a:lstStyle/>
          <a:p>
            <a:r>
              <a:rPr lang="de-DE" dirty="0" smtClean="0"/>
              <a:t>Goldgräber sein statt Mistkäfer.</a:t>
            </a:r>
          </a:p>
          <a:p>
            <a:r>
              <a:rPr lang="de-DE" dirty="0" smtClean="0"/>
              <a:t>Mit den Augen der Gottesmutter </a:t>
            </a:r>
            <a:br>
              <a:rPr lang="de-DE" dirty="0" smtClean="0"/>
            </a:br>
            <a:r>
              <a:rPr lang="de-DE" dirty="0" smtClean="0"/>
              <a:t>die Menschen betrachten.</a:t>
            </a:r>
          </a:p>
          <a:p>
            <a:r>
              <a:rPr lang="de-DE" dirty="0" smtClean="0"/>
              <a:t>In den Krug legen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98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36" y="442062"/>
            <a:ext cx="4191585" cy="60968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Segen verwandeln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7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 Titelnumm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25"/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9525" y="3493475"/>
            <a:ext cx="609600" cy="609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lum contrast="16000"/>
          </a:blip>
          <a:stretch>
            <a:fillRect/>
          </a:stretch>
        </p:blipFill>
        <p:spPr>
          <a:xfrm>
            <a:off x="-146713" y="-110035"/>
            <a:ext cx="9437426" cy="70780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983849"/>
            <a:ext cx="7600950" cy="5820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Gott allen Trostes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und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aller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Verheißung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segne uns und behüte uns;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begleite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uns mit deiner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Liebe,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die uns trägt und fordert;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lass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dein Angesicht leuchten über uns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und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sei uns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gnädig,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denn deine Güte schafft neues Leben; 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wende dein Angesicht uns zu </a:t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und schenke uns Heil;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lege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deinen Namen auf uns,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und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wir sind gesegnet.				</a:t>
            </a: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prstClr val="black"/>
                </a:outerShdw>
              </a:effectLst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effectLst>
                <a:outerShdw blurRad="50800" dist="38100" dir="8100000" algn="tr" rotWithShape="0">
                  <a:prstClr val="black"/>
                </a:outerShdw>
              </a:effectLst>
            </a:endParaRPr>
          </a:p>
          <a:p>
            <a:pPr marL="1371600" lvl="3" indent="0" algn="r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(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</a:rPr>
              <a:t>Christel Voß-Goldstein)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40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6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3105"/>
            <a:ext cx="5191553" cy="33648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080" y="609600"/>
            <a:ext cx="7040682" cy="850900"/>
          </a:xfrm>
        </p:spPr>
        <p:txBody>
          <a:bodyPr/>
          <a:lstStyle/>
          <a:p>
            <a:r>
              <a:rPr lang="de-DE" dirty="0"/>
              <a:t>Die Segnung der </a:t>
            </a:r>
            <a:r>
              <a:rPr lang="de-DE" dirty="0" smtClean="0"/>
              <a:t>Kinder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252" y="1439742"/>
            <a:ext cx="7579860" cy="52609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Da </a:t>
            </a:r>
            <a:r>
              <a:rPr lang="de-DE" dirty="0">
                <a:latin typeface="Calibri" panose="020F0502020204030204" pitchFamily="34" charset="0"/>
              </a:rPr>
              <a:t>brachte man Kinder zu ihm, damit er ihnen die Hände auflegte. Die Jünger aber wiesen die Leute schroff ab. </a:t>
            </a: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Als </a:t>
            </a:r>
            <a:r>
              <a:rPr lang="de-DE" dirty="0">
                <a:latin typeface="Calibri" panose="020F0502020204030204" pitchFamily="34" charset="0"/>
              </a:rPr>
              <a:t>Jesus das sah, wurde er unwillig und sagte zu ihnen: Lasst die Kinder zu mir kommen; hindert sie nicht daran! Denn Menschen wie ihnen gehört das Reich Gottes. </a:t>
            </a: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         Amen</a:t>
            </a:r>
            <a:r>
              <a:rPr lang="de-DE" dirty="0">
                <a:latin typeface="Calibri" panose="020F0502020204030204" pitchFamily="34" charset="0"/>
              </a:rPr>
              <a:t>, das sage ich euch: Wer das Reich Gottes </a:t>
            </a:r>
            <a:r>
              <a:rPr lang="de-DE" dirty="0" smtClean="0">
                <a:latin typeface="Calibri" panose="020F0502020204030204" pitchFamily="34" charset="0"/>
              </a:rPr>
              <a:t>		      </a:t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</a:rPr>
              <a:t>      nicht </a:t>
            </a:r>
            <a:r>
              <a:rPr lang="de-DE" dirty="0">
                <a:latin typeface="Calibri" panose="020F0502020204030204" pitchFamily="34" charset="0"/>
              </a:rPr>
              <a:t>so annimmt, wie ein Kind, </a:t>
            </a:r>
            <a:r>
              <a:rPr lang="de-DE" dirty="0" smtClean="0">
                <a:latin typeface="Calibri" panose="020F0502020204030204" pitchFamily="34" charset="0"/>
              </a:rPr>
              <a:t>der </a:t>
            </a:r>
            <a:r>
              <a:rPr lang="de-DE" dirty="0">
                <a:latin typeface="Calibri" panose="020F0502020204030204" pitchFamily="34" charset="0"/>
              </a:rPr>
              <a:t>wird nicht </a:t>
            </a:r>
            <a:r>
              <a:rPr lang="de-DE" dirty="0" smtClean="0">
                <a:latin typeface="Calibri" panose="020F0502020204030204" pitchFamily="34" charset="0"/>
              </a:rPr>
              <a:t>	   </a:t>
            </a:r>
            <a:br>
              <a:rPr lang="de-DE" dirty="0" smtClean="0">
                <a:latin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</a:rPr>
              <a:t>      hineinkommen</a:t>
            </a:r>
            <a:r>
              <a:rPr lang="de-DE" dirty="0">
                <a:latin typeface="Calibri" panose="020F0502020204030204" pitchFamily="34" charset="0"/>
              </a:rPr>
              <a:t>. </a:t>
            </a:r>
            <a:endParaRPr lang="de-D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latin typeface="Calibri" panose="020F0502020204030204" pitchFamily="34" charset="0"/>
              </a:rPr>
              <a:t>								Und </a:t>
            </a:r>
            <a:r>
              <a:rPr lang="de-DE" dirty="0">
                <a:latin typeface="Calibri" panose="020F0502020204030204" pitchFamily="34" charset="0"/>
              </a:rPr>
              <a:t>er nahm die Kinder </a:t>
            </a:r>
            <a:r>
              <a:rPr lang="de-DE" dirty="0" smtClean="0">
                <a:latin typeface="Calibri" panose="020F0502020204030204" pitchFamily="34" charset="0"/>
              </a:rPr>
              <a:t>in 				  					seine </a:t>
            </a:r>
            <a:r>
              <a:rPr lang="de-DE" dirty="0">
                <a:latin typeface="Calibri" panose="020F0502020204030204" pitchFamily="34" charset="0"/>
              </a:rPr>
              <a:t>Arme; </a:t>
            </a:r>
            <a:r>
              <a:rPr lang="de-DE" dirty="0" smtClean="0">
                <a:latin typeface="Calibri" panose="020F0502020204030204" pitchFamily="34" charset="0"/>
              </a:rPr>
              <a:t>dann legte er 										ihnen </a:t>
            </a:r>
            <a:r>
              <a:rPr lang="de-DE" dirty="0">
                <a:latin typeface="Calibri" panose="020F0502020204030204" pitchFamily="34" charset="0"/>
              </a:rPr>
              <a:t>die Hände </a:t>
            </a:r>
            <a:r>
              <a:rPr lang="de-DE" dirty="0" smtClean="0">
                <a:latin typeface="Calibri" panose="020F0502020204030204" pitchFamily="34" charset="0"/>
              </a:rPr>
              <a:t>auf 					     						und segnete </a:t>
            </a:r>
            <a:r>
              <a:rPr lang="de-DE" dirty="0">
                <a:latin typeface="Calibri" panose="020F0502020204030204" pitchFamily="34" charset="0"/>
              </a:rPr>
              <a:t>sie</a:t>
            </a:r>
            <a:r>
              <a:rPr lang="de-DE" dirty="0" smtClean="0">
                <a:latin typeface="Calibri" panose="020F0502020204030204" pitchFamily="34" charset="0"/>
              </a:rPr>
              <a:t>.</a:t>
            </a:r>
            <a:r>
              <a:rPr lang="de-DE" b="1" dirty="0">
                <a:latin typeface="Calibri" panose="020F0502020204030204" pitchFamily="34" charset="0"/>
              </a:rPr>
              <a:t> </a:t>
            </a:r>
            <a:endParaRPr lang="de-DE" b="1" dirty="0" smtClean="0">
              <a:latin typeface="Calibri" panose="020F0502020204030204" pitchFamily="34" charset="0"/>
            </a:endParaRPr>
          </a:p>
          <a:p>
            <a:pPr marL="914400" lvl="2" indent="0" algn="r">
              <a:buNone/>
            </a:pPr>
            <a:r>
              <a:rPr lang="de-DE" dirty="0" smtClean="0">
                <a:latin typeface="Calibri" panose="020F0502020204030204" pitchFamily="34" charset="0"/>
              </a:rPr>
              <a:t>Mk </a:t>
            </a:r>
            <a:r>
              <a:rPr lang="de-DE" dirty="0">
                <a:latin typeface="Calibri" panose="020F0502020204030204" pitchFamily="34" charset="0"/>
              </a:rPr>
              <a:t>10,13-16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 rot="20689424">
            <a:off x="6051241" y="702132"/>
            <a:ext cx="33421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Zeit </a:t>
            </a:r>
            <a:r>
              <a:rPr lang="de-DE" sz="320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verbringen</a:t>
            </a:r>
            <a:endParaRPr lang="de-DE" sz="3200" b="0" cap="none" spc="0" dirty="0">
              <a:ln w="0"/>
              <a:solidFill>
                <a:srgbClr val="C0004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 rot="20689424">
            <a:off x="7758507" y="2004618"/>
            <a:ext cx="986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Hilfe</a:t>
            </a:r>
            <a:endParaRPr lang="de-DE" sz="3200" b="0" cap="none" spc="0" dirty="0">
              <a:ln w="0"/>
              <a:solidFill>
                <a:srgbClr val="C0004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 rot="20689424">
            <a:off x="7733982" y="3061962"/>
            <a:ext cx="8418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Lob</a:t>
            </a:r>
            <a:endParaRPr lang="de-DE" sz="3200" b="0" cap="none" spc="0" dirty="0">
              <a:ln w="0"/>
              <a:solidFill>
                <a:srgbClr val="C0004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 rot="20689424">
            <a:off x="6954484" y="4183880"/>
            <a:ext cx="2133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Zärtlichkeit</a:t>
            </a:r>
            <a:endParaRPr lang="de-DE" sz="3200" b="0" cap="none" spc="0" dirty="0">
              <a:ln w="0"/>
              <a:solidFill>
                <a:srgbClr val="C0004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 rot="20689424">
            <a:off x="7118429" y="5524792"/>
            <a:ext cx="20730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rgbClr val="C0004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Geschenke</a:t>
            </a:r>
            <a:endParaRPr lang="de-DE" sz="3200" b="0" cap="none" spc="0" dirty="0">
              <a:ln w="0"/>
              <a:solidFill>
                <a:srgbClr val="C0004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1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Jesus segnet seine Jünger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8499" y="1474337"/>
            <a:ext cx="6152709" cy="49459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 smtClean="0"/>
              <a:t>Ich </a:t>
            </a:r>
            <a:r>
              <a:rPr lang="de-DE" dirty="0"/>
              <a:t>werde die Gabe, die mein Vater verheißen hat, </a:t>
            </a:r>
            <a:r>
              <a:rPr lang="de-DE" dirty="0" smtClean="0"/>
              <a:t>zu </a:t>
            </a:r>
            <a:r>
              <a:rPr lang="de-DE" dirty="0"/>
              <a:t>euch herabsenden. Bleibt in der Stadt, bis ihr mit der Kraft aus der Höhe erfüllt werdet. </a:t>
            </a:r>
          </a:p>
          <a:p>
            <a:pPr marL="0" indent="0">
              <a:buNone/>
            </a:pPr>
            <a:r>
              <a:rPr lang="de-DE" dirty="0" smtClean="0"/>
              <a:t>Dann </a:t>
            </a:r>
            <a:r>
              <a:rPr lang="de-DE" dirty="0"/>
              <a:t>führte er sie hinaus in die Nähe von </a:t>
            </a:r>
            <a:r>
              <a:rPr lang="de-DE" dirty="0" err="1"/>
              <a:t>Betanien</a:t>
            </a:r>
            <a:r>
              <a:rPr lang="de-DE" dirty="0"/>
              <a:t>.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Dort </a:t>
            </a:r>
            <a:r>
              <a:rPr lang="de-DE" dirty="0"/>
              <a:t>erhob er seine Hände und segnete sie. </a:t>
            </a:r>
          </a:p>
          <a:p>
            <a:pPr marL="0" indent="0">
              <a:buNone/>
            </a:pPr>
            <a:r>
              <a:rPr lang="de-DE" dirty="0" smtClean="0"/>
              <a:t>Und </a:t>
            </a:r>
            <a:r>
              <a:rPr lang="de-DE" dirty="0"/>
              <a:t>während er sie segnete,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verließ </a:t>
            </a:r>
            <a:r>
              <a:rPr lang="de-DE" dirty="0"/>
              <a:t>er sie </a:t>
            </a:r>
            <a:r>
              <a:rPr lang="de-DE" dirty="0" smtClean="0"/>
              <a:t>und </a:t>
            </a:r>
            <a:r>
              <a:rPr lang="de-DE" dirty="0"/>
              <a:t>wurde zum Himmel emporgehoben; </a:t>
            </a:r>
          </a:p>
          <a:p>
            <a:pPr marL="0" indent="0">
              <a:buNone/>
            </a:pPr>
            <a:r>
              <a:rPr lang="de-DE" dirty="0" smtClean="0"/>
              <a:t>sie </a:t>
            </a:r>
            <a:r>
              <a:rPr lang="de-DE" dirty="0"/>
              <a:t>aber fielen vor ihm nieder.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Dann </a:t>
            </a:r>
            <a:r>
              <a:rPr lang="de-DE" dirty="0"/>
              <a:t>kehrten sie in großer Freude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nach </a:t>
            </a:r>
            <a:r>
              <a:rPr lang="de-DE" dirty="0"/>
              <a:t>Jerusalem zurück. </a:t>
            </a:r>
          </a:p>
          <a:p>
            <a:pPr marL="0" indent="0">
              <a:buNone/>
            </a:pPr>
            <a:r>
              <a:rPr lang="de-DE" dirty="0" smtClean="0"/>
              <a:t>Und </a:t>
            </a:r>
            <a:r>
              <a:rPr lang="de-DE" dirty="0"/>
              <a:t>sie waren immer im Tempel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priesen Gott</a:t>
            </a:r>
            <a:r>
              <a:rPr lang="de-DE" dirty="0" smtClean="0"/>
              <a:t>.</a:t>
            </a:r>
          </a:p>
          <a:p>
            <a:pPr marL="914400" lvl="2" indent="0" algn="r">
              <a:buNone/>
            </a:pPr>
            <a:r>
              <a:rPr lang="de-DE" dirty="0" smtClean="0"/>
              <a:t>Lk 24, 49-53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84" y="2304606"/>
            <a:ext cx="1887295" cy="30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 Titelnumm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948" end="3276.125"/>
                  <p14:fade in="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856" y="365126"/>
            <a:ext cx="8164494" cy="6672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stärke,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was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in dir wachsen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will. </a:t>
            </a:r>
            <a:endParaRPr lang="de-DE" dirty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Er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schütze,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was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dich lebendig macht.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 schenke dir,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was </a:t>
            </a: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für dich heilsam ist.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Liebe wärme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dich, </a:t>
            </a:r>
            <a:endParaRPr lang="de-DE" dirty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Gegenwart umstrahle dich.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Geist möge in dir sein.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Kraft soll in dir wirken.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Zärtlichkeit soll dich beschützen.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Gottes Friede soll dich umgeben. 	</a:t>
            </a: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tx1"/>
                  </a:outerShdw>
                </a:effectLst>
              </a:rPr>
              <a:t>	</a:t>
            </a:r>
            <a:endParaRPr lang="de-DE" dirty="0" smtClean="0">
              <a:solidFill>
                <a:schemeClr val="bg1"/>
              </a:solidFill>
              <a:effectLst>
                <a:outerShdw blurRad="50800" dist="38100" dir="8100000" algn="tr" rotWithShape="0">
                  <a:schemeClr val="tx1"/>
                </a:outerShdw>
              </a:effectLst>
            </a:endParaRPr>
          </a:p>
          <a:p>
            <a:pPr marL="914400" lvl="2" indent="0" algn="r">
              <a:buNone/>
            </a:pPr>
            <a:r>
              <a:rPr lang="de-DE" dirty="0" smtClean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</a:rPr>
              <a:t>Aus Irland) 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F5A-92B7-4D66-BADA-2C94CBDBA9DD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4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6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2677" y="609600"/>
            <a:ext cx="6704623" cy="850900"/>
          </a:xfrm>
        </p:spPr>
        <p:txBody>
          <a:bodyPr/>
          <a:lstStyle/>
          <a:p>
            <a:r>
              <a:rPr lang="de-DE" dirty="0" smtClean="0"/>
              <a:t>Abraham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8615" y="393405"/>
            <a:ext cx="4724400" cy="6602818"/>
          </a:xfrm>
        </p:spPr>
        <p:txBody>
          <a:bodyPr>
            <a:normAutofit/>
          </a:bodyPr>
          <a:lstStyle/>
          <a:p>
            <a:r>
              <a:rPr lang="de-DE" dirty="0" smtClean="0"/>
              <a:t>Wird in hohem Alter gesegnet.</a:t>
            </a:r>
          </a:p>
          <a:p>
            <a:r>
              <a:rPr lang="de-DE" dirty="0" smtClean="0"/>
              <a:t>Er bekommt einen neuen Namen.</a:t>
            </a:r>
          </a:p>
          <a:p>
            <a:r>
              <a:rPr lang="de-DE" dirty="0" smtClean="0"/>
              <a:t>Der Namen sagt etwas über das Wesen der Person.</a:t>
            </a:r>
          </a:p>
          <a:p>
            <a:r>
              <a:rPr lang="de-DE" dirty="0" smtClean="0"/>
              <a:t>Wer sie ist.</a:t>
            </a:r>
          </a:p>
          <a:p>
            <a:r>
              <a:rPr lang="de-DE" dirty="0" smtClean="0"/>
              <a:t>Was ihre Aufgabe ist.</a:t>
            </a:r>
          </a:p>
          <a:p>
            <a:r>
              <a:rPr lang="de-DE" dirty="0" smtClean="0"/>
              <a:t>Persönliches Ideal.</a:t>
            </a:r>
          </a:p>
          <a:p>
            <a:r>
              <a:rPr lang="de-DE" dirty="0" smtClean="0"/>
              <a:t>Der Name ist eine Beziehung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3" y="1365504"/>
            <a:ext cx="3349753" cy="4693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881" y="1214396"/>
            <a:ext cx="7708027" cy="3285048"/>
          </a:xfrm>
        </p:spPr>
        <p:txBody>
          <a:bodyPr/>
          <a:lstStyle/>
          <a:p>
            <a:pPr algn="l"/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Dein Bündnis – unsere Mission</a:t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4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Miteinander </a:t>
            </a:r>
            <a:b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brechen wir auf.</a:t>
            </a:r>
            <a:endParaRPr lang="de-DE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756360" y="5130272"/>
            <a:ext cx="6595687" cy="1475065"/>
          </a:xfrm>
        </p:spPr>
        <p:txBody>
          <a:bodyPr>
            <a:normAutofit fontScale="92500" lnSpcReduction="20000"/>
          </a:bodyPr>
          <a:lstStyle/>
          <a:p>
            <a:r>
              <a:rPr lang="de-DE" sz="3200" dirty="0" smtClean="0"/>
              <a:t>Exerzitien 2015</a:t>
            </a:r>
            <a:endParaRPr lang="de-DE" sz="3200" dirty="0" smtClean="0"/>
          </a:p>
          <a:p>
            <a:r>
              <a:rPr lang="de-DE" dirty="0" smtClean="0"/>
              <a:t>Mütterbund</a:t>
            </a:r>
          </a:p>
          <a:p>
            <a:endParaRPr lang="de-DE" dirty="0" smtClean="0"/>
          </a:p>
          <a:p>
            <a:r>
              <a:rPr lang="de-DE" dirty="0" smtClean="0"/>
              <a:t>© P. Lothar Herter | www.lotharherter.de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40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lum bright="5000"/>
          </a:blip>
          <a:stretch>
            <a:fillRect/>
          </a:stretch>
        </p:blipFill>
        <p:spPr>
          <a:xfrm>
            <a:off x="4722972" y="2704520"/>
            <a:ext cx="4715533" cy="41534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" y="92839"/>
            <a:ext cx="1443367" cy="1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5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78" y="2104362"/>
            <a:ext cx="1924319" cy="47536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6" y="4340352"/>
            <a:ext cx="2200741" cy="251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31264" y="609600"/>
            <a:ext cx="5827776" cy="6241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Jesus </a:t>
            </a:r>
            <a:r>
              <a:rPr lang="de-DE" dirty="0"/>
              <a:t>sagte zu ihr: </a:t>
            </a:r>
            <a:r>
              <a:rPr lang="de-DE" dirty="0" smtClean="0"/>
              <a:t>Frau</a:t>
            </a:r>
            <a:r>
              <a:rPr lang="de-DE" dirty="0"/>
              <a:t>, warum weinst du? Wen suchst du?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Sie </a:t>
            </a:r>
            <a:r>
              <a:rPr lang="de-DE" dirty="0"/>
              <a:t>meinte, es sei der Gärtner,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sagte zu ihm: Herr, wenn du ihn weggebracht hast, sag mir, wohin du ihn gelegt hast. Dann will ich ihn </a:t>
            </a:r>
            <a:r>
              <a:rPr lang="de-DE" dirty="0" smtClean="0"/>
              <a:t>holen.</a:t>
            </a:r>
          </a:p>
          <a:p>
            <a:pPr marL="0" indent="0">
              <a:buNone/>
            </a:pPr>
            <a:r>
              <a:rPr lang="de-DE" dirty="0" smtClean="0"/>
              <a:t>Jesus </a:t>
            </a:r>
            <a:r>
              <a:rPr lang="de-DE" dirty="0"/>
              <a:t>sagte zu ihr: Maria!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Da </a:t>
            </a:r>
            <a:r>
              <a:rPr lang="de-DE" dirty="0"/>
              <a:t>wandte sie sich ihm zu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sagte auf Hebräisch zu ihm: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  </a:t>
            </a:r>
            <a:r>
              <a:rPr lang="de-DE" dirty="0" err="1" smtClean="0"/>
              <a:t>Rabbuni</a:t>
            </a:r>
            <a:r>
              <a:rPr lang="de-DE" dirty="0"/>
              <a:t>!, das heißt: </a:t>
            </a:r>
            <a:r>
              <a:rPr lang="de-DE" dirty="0" smtClean="0"/>
              <a:t>Meister.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</a:t>
            </a:r>
            <a:r>
              <a:rPr lang="de-DE" sz="2000" dirty="0" err="1" smtClean="0"/>
              <a:t>Joh</a:t>
            </a:r>
            <a:r>
              <a:rPr lang="de-DE" sz="2000" dirty="0" smtClean="0"/>
              <a:t> 20,11-18 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3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 Wie hat Gott dich gedacht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0650" y="3629025"/>
            <a:ext cx="609600" cy="609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0"/>
            <a:ext cx="985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9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0"/>
            <a:ext cx="9853863" cy="6858000"/>
          </a:xfrm>
          <a:prstGeom prst="rect">
            <a:avLst/>
          </a:prstGeom>
        </p:spPr>
      </p:pic>
      <p:pic>
        <p:nvPicPr>
          <p:cNvPr id="7" name="03 Tru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791.3125"/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5819" y="6489957"/>
            <a:ext cx="368043" cy="3680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030" y="785445"/>
            <a:ext cx="6365633" cy="56210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Fürchte dich nicht, denn ich habe dich ausgelöst,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ich habe dich beim Namen gerufen,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du gehörst mir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du durchs Wasser schreitest, bin ich bei dir,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wenn durch Ströme, dann reißen sie dich nicht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fort.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Wenn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du durchs Feuer gehst,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/>
            </a:r>
            <a:b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wirst </a:t>
            </a: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du nicht versengt,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keine Flamme wird dich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verbrennen.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Denn </a:t>
            </a: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ich, der Herr, bin dein Gott,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ich, der Heilige Israels, bin dein Retter. </a:t>
            </a:r>
            <a:endParaRPr lang="de-DE" dirty="0" smtClean="0">
              <a:solidFill>
                <a:schemeClr val="bg1"/>
              </a:solidFill>
              <a:effectLst>
                <a:outerShdw blurRad="50800" dist="50800" dir="2700000" algn="tl" rotWithShape="0">
                  <a:schemeClr val="tx1"/>
                </a:outerShdw>
              </a:effectLst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Weil </a:t>
            </a: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du in meinen Augen teuer und wertvoll bist /</a:t>
            </a:r>
            <a:b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und weil ich dich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liebe!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	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		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								</a:t>
            </a:r>
            <a:r>
              <a:rPr lang="de-DE" sz="2200" dirty="0" err="1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Jes</a:t>
            </a:r>
            <a:r>
              <a:rPr lang="de-DE" sz="2200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 43,1ff</a:t>
            </a:r>
            <a:endParaRPr lang="de-DE" sz="2200" dirty="0">
              <a:solidFill>
                <a:schemeClr val="bg1"/>
              </a:solidFill>
              <a:effectLst>
                <a:outerShdw blurRad="50800" dist="508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6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Gesegnet bist du, Maria!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98" y="1460500"/>
            <a:ext cx="5630781" cy="4945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Der </a:t>
            </a:r>
            <a:r>
              <a:rPr lang="de-DE" dirty="0"/>
              <a:t>Engel trat bei ihr ein und sagte: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Sei </a:t>
            </a:r>
            <a:r>
              <a:rPr lang="de-DE" dirty="0"/>
              <a:t>gegrüßt, du Begnadete,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</a:t>
            </a:r>
            <a:r>
              <a:rPr lang="de-DE" dirty="0"/>
              <a:t>Herr ist mit dir. </a:t>
            </a:r>
            <a:r>
              <a:rPr lang="de-DE" dirty="0" smtClean="0"/>
              <a:t>							</a:t>
            </a:r>
            <a:r>
              <a:rPr lang="de-DE" dirty="0" err="1" smtClean="0"/>
              <a:t>Lk</a:t>
            </a:r>
            <a:r>
              <a:rPr lang="de-DE" dirty="0" smtClean="0"/>
              <a:t> 1, 28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Als </a:t>
            </a:r>
            <a:r>
              <a:rPr lang="de-DE" dirty="0"/>
              <a:t>Elisabet den Gruß Marias hörte, hüpfte das Kind in ihrem Leib. Da wurde Elisabet vom Heiligen Geist erfüllt </a:t>
            </a:r>
            <a:r>
              <a:rPr lang="de-DE" dirty="0" smtClean="0"/>
              <a:t>und </a:t>
            </a:r>
            <a:r>
              <a:rPr lang="de-DE" dirty="0"/>
              <a:t>rief mit lauter Stimme: Gesegnet bist du mehr als alle anderen Frauen und gesegnet ist die Frucht deines Leibes. </a:t>
            </a:r>
            <a:r>
              <a:rPr lang="de-DE" dirty="0" smtClean="0"/>
              <a:t> 			</a:t>
            </a:r>
            <a:br>
              <a:rPr lang="de-DE" dirty="0" smtClean="0"/>
            </a:br>
            <a:r>
              <a:rPr lang="de-DE" dirty="0" smtClean="0"/>
              <a:t>				</a:t>
            </a:r>
            <a:r>
              <a:rPr lang="de-DE" dirty="0" err="1" smtClean="0"/>
              <a:t>Lk</a:t>
            </a:r>
            <a:r>
              <a:rPr lang="de-DE" dirty="0" smtClean="0"/>
              <a:t> 1,40.42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80" y="651022"/>
            <a:ext cx="2476846" cy="55729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30696" y="19387"/>
            <a:ext cx="141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rgbClr val="C00045"/>
                </a:solidFill>
                <a:latin typeface="Segoe Script" panose="020B0504020000000003" pitchFamily="34" charset="0"/>
              </a:rPr>
              <a:t>Ja!</a:t>
            </a:r>
            <a:endParaRPr lang="de-DE" sz="6000" b="1" dirty="0">
              <a:solidFill>
                <a:srgbClr val="C00045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25162" y="1001706"/>
            <a:ext cx="5031633" cy="850900"/>
          </a:xfrm>
        </p:spPr>
        <p:txBody>
          <a:bodyPr/>
          <a:lstStyle/>
          <a:p>
            <a:r>
              <a:rPr lang="de-DE" dirty="0" smtClean="0"/>
              <a:t>Zum Segen werden 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77047" y="1782658"/>
            <a:ext cx="4492457" cy="4945988"/>
          </a:xfrm>
        </p:spPr>
        <p:txBody>
          <a:bodyPr>
            <a:normAutofit/>
          </a:bodyPr>
          <a:lstStyle/>
          <a:p>
            <a:r>
              <a:rPr lang="de-DE" dirty="0" smtClean="0"/>
              <a:t>Maria hat keine Frage, wie ihr Besuch ankommt.</a:t>
            </a:r>
          </a:p>
          <a:p>
            <a:r>
              <a:rPr lang="de-DE" dirty="0" smtClean="0"/>
              <a:t>Sie ist spontan, echt, natürlich, selbstbewusst und gleichzeitig auch schwach und mit Problemen beladen.</a:t>
            </a:r>
          </a:p>
          <a:p>
            <a:r>
              <a:rPr lang="de-DE" dirty="0" smtClean="0"/>
              <a:t>Sie trägt Christus in sich und ist erfüllt mit dem Heiligen Geist.</a:t>
            </a:r>
          </a:p>
          <a:p>
            <a:r>
              <a:rPr lang="de-DE" dirty="0" smtClean="0"/>
              <a:t>Sie sucht die Begegnung.</a:t>
            </a:r>
          </a:p>
          <a:p>
            <a:r>
              <a:rPr lang="de-DE" dirty="0" smtClean="0"/>
              <a:t>Sie nimmt sich Zeit.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AD0D-C761-432D-A649-43B9C514D06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906678" y="214907"/>
            <a:ext cx="411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C00045"/>
                </a:solidFill>
                <a:latin typeface="Segoe Script" panose="020B0504020000000003" pitchFamily="34" charset="0"/>
              </a:rPr>
              <a:t>Wer bin ich! </a:t>
            </a:r>
            <a:endParaRPr lang="de-DE" sz="4400" b="1" dirty="0">
              <a:solidFill>
                <a:srgbClr val="C00045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3" y="1224164"/>
            <a:ext cx="3200847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Facett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1063</Words>
  <Application>Microsoft Office PowerPoint</Application>
  <PresentationFormat>Bildschirmpräsentation (4:3)</PresentationFormat>
  <Paragraphs>330</Paragraphs>
  <Slides>41</Slides>
  <Notes>1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9" baseType="lpstr">
      <vt:lpstr>Arial</vt:lpstr>
      <vt:lpstr>Calibri</vt:lpstr>
      <vt:lpstr>Candara</vt:lpstr>
      <vt:lpstr>Ebrima</vt:lpstr>
      <vt:lpstr>Segoe Script</vt:lpstr>
      <vt:lpstr>Wingdings</vt:lpstr>
      <vt:lpstr>Wingdings 3</vt:lpstr>
      <vt:lpstr>Facette</vt:lpstr>
      <vt:lpstr>Dein Bündnis – unsere Mission    Miteinander        brechen wir auf.</vt:lpstr>
      <vt:lpstr>PowerPoint-Präsentation</vt:lpstr>
      <vt:lpstr>Berufung des Abraham</vt:lpstr>
      <vt:lpstr>Abraham</vt:lpstr>
      <vt:lpstr>PowerPoint-Präsentation</vt:lpstr>
      <vt:lpstr>PowerPoint-Präsentation</vt:lpstr>
      <vt:lpstr>PowerPoint-Präsentation</vt:lpstr>
      <vt:lpstr>Gesegnet bist du, Maria!</vt:lpstr>
      <vt:lpstr>Zum Segen werden …</vt:lpstr>
      <vt:lpstr>Zum Segen werden: P. Kentenich</vt:lpstr>
      <vt:lpstr>PowerPoint-Präsentation</vt:lpstr>
      <vt:lpstr>Dein Bündnis – unsere Mission    Miteinander        brechen wir auf.</vt:lpstr>
      <vt:lpstr>PowerPoint-Präsentation</vt:lpstr>
      <vt:lpstr>Was den Segen abhält …</vt:lpstr>
      <vt:lpstr>In Segen umwandeln</vt:lpstr>
      <vt:lpstr>Versöhnung – Verletzungen loslassen</vt:lpstr>
      <vt:lpstr>PowerPoint-Präsentation</vt:lpstr>
      <vt:lpstr>Was den Segen behindert …</vt:lpstr>
      <vt:lpstr>Was den Segen behindert …</vt:lpstr>
      <vt:lpstr>Methoden des Bösen</vt:lpstr>
      <vt:lpstr>PowerPoint-Präsentation</vt:lpstr>
      <vt:lpstr>Strategien des Feindes</vt:lpstr>
      <vt:lpstr>Unsere Antwort</vt:lpstr>
      <vt:lpstr>Zum Segen werden: P. Kentenich</vt:lpstr>
      <vt:lpstr>PowerPoint-Präsentation</vt:lpstr>
      <vt:lpstr>Dein Bündnis – unsere Mission    Miteinander        brechen wir auf.</vt:lpstr>
      <vt:lpstr>PowerPoint-Präsentation</vt:lpstr>
      <vt:lpstr>Wenn andere …</vt:lpstr>
      <vt:lpstr>Die Feinde segnen</vt:lpstr>
      <vt:lpstr>Aufruf zur Eintracht: </vt:lpstr>
      <vt:lpstr>Was tue ich?</vt:lpstr>
      <vt:lpstr>PowerPoint-Präsentation</vt:lpstr>
      <vt:lpstr>PowerPoint-Präsentation</vt:lpstr>
      <vt:lpstr>Zum Segen werden: P. Kentenich</vt:lpstr>
      <vt:lpstr>In Segen verwandeln</vt:lpstr>
      <vt:lpstr>PowerPoint-Präsentation</vt:lpstr>
      <vt:lpstr>Die Segnung der Kinder</vt:lpstr>
      <vt:lpstr>Jesus segnet seine Jünger</vt:lpstr>
      <vt:lpstr>PowerPoint-Präsentation</vt:lpstr>
      <vt:lpstr>Dein Bündnis – unsere Mission    Miteinander        brechen wir auf.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Lenovo</dc:creator>
  <cp:lastModifiedBy>Lenovo</cp:lastModifiedBy>
  <cp:revision>114</cp:revision>
  <dcterms:created xsi:type="dcterms:W3CDTF">2014-12-04T09:35:12Z</dcterms:created>
  <dcterms:modified xsi:type="dcterms:W3CDTF">2015-06-27T20:32:26Z</dcterms:modified>
</cp:coreProperties>
</file>